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319" r:id="rId3"/>
    <p:sldId id="320" r:id="rId4"/>
    <p:sldId id="321" r:id="rId5"/>
    <p:sldId id="322" r:id="rId6"/>
    <p:sldId id="323" r:id="rId7"/>
    <p:sldId id="324" r:id="rId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B8B7"/>
    <a:srgbClr val="8514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87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140720253835404"/>
          <c:y val="3.5784811809644779E-4"/>
          <c:w val="0.78859286805766027"/>
          <c:h val="0.964897043612429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explosion val="5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rgbClr val="C35855"/>
              </a:solidFill>
              <a:ln>
                <a:noFill/>
              </a:ln>
            </c:spPr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40.9</c:v>
                </c:pt>
                <c:pt idx="1">
                  <c:v>50</c:v>
                </c:pt>
                <c:pt idx="2">
                  <c:v>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9166666666666669"/>
          <c:y val="0.41875000000000001"/>
          <c:w val="0.68541666666666667"/>
          <c:h val="0.5468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27.6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21.5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17.399999999999999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1593984"/>
        <c:axId val="201595520"/>
        <c:axId val="0"/>
      </c:bar3DChart>
      <c:catAx>
        <c:axId val="201593984"/>
        <c:scaling>
          <c:orientation val="minMax"/>
        </c:scaling>
        <c:delete val="1"/>
        <c:axPos val="b"/>
        <c:majorTickMark val="out"/>
        <c:minorTickMark val="none"/>
        <c:tickLblPos val="nextTo"/>
        <c:crossAx val="201595520"/>
        <c:crosses val="autoZero"/>
        <c:auto val="1"/>
        <c:lblAlgn val="ctr"/>
        <c:lblOffset val="100"/>
        <c:noMultiLvlLbl val="0"/>
      </c:catAx>
      <c:valAx>
        <c:axId val="20159552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01593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87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140720253835404"/>
          <c:y val="3.5784811809644779E-4"/>
          <c:w val="0.78859286805766027"/>
          <c:h val="0.964897043612429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explosion val="5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rgbClr val="C35855"/>
              </a:solidFill>
              <a:ln>
                <a:noFill/>
              </a:ln>
            </c:spPr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14.2</c:v>
                </c:pt>
                <c:pt idx="1">
                  <c:v>59.7</c:v>
                </c:pt>
                <c:pt idx="2">
                  <c:v>26.1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9CF65-1299-4162-8865-EDBAA0972F1C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BAECD-A228-463F-8C62-8DBB4C716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440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AC253-9C75-4D6B-8432-13D3D31850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7270-0EC0-4D91-837B-1C7F99E695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34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AC253-9C75-4D6B-8432-13D3D31850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7270-0EC0-4D91-837B-1C7F99E695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482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AC253-9C75-4D6B-8432-13D3D31850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7270-0EC0-4D91-837B-1C7F99E695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7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AC253-9C75-4D6B-8432-13D3D31850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7270-0EC0-4D91-837B-1C7F99E695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41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AC253-9C75-4D6B-8432-13D3D31850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7270-0EC0-4D91-837B-1C7F99E695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38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AC253-9C75-4D6B-8432-13D3D31850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7270-0EC0-4D91-837B-1C7F99E695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468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AC253-9C75-4D6B-8432-13D3D31850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7270-0EC0-4D91-837B-1C7F99E695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624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AC253-9C75-4D6B-8432-13D3D31850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7270-0EC0-4D91-837B-1C7F99E695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72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AC253-9C75-4D6B-8432-13D3D31850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7270-0EC0-4D91-837B-1C7F99E695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15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AC253-9C75-4D6B-8432-13D3D31850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7270-0EC0-4D91-837B-1C7F99E695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158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AC253-9C75-4D6B-8432-13D3D31850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7270-0EC0-4D91-837B-1C7F99E695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985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AC253-9C75-4D6B-8432-13D3D31850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F7270-0EC0-4D91-837B-1C7F99E695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4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" y="0"/>
            <a:ext cx="9143999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740706"/>
            <a:ext cx="9144000" cy="26882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361" y="1052736"/>
            <a:ext cx="9143999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ru-RU" sz="3600" b="1" spc="-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опроса организаций </a:t>
            </a:r>
            <a:br>
              <a:rPr lang="ru-RU" sz="3600" b="1" spc="-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spc="-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соискателей (безработных граждан)</a:t>
            </a:r>
            <a:br>
              <a:rPr lang="ru-RU" sz="3600" b="1" spc="-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spc="-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уровне их информированности </a:t>
            </a:r>
            <a:br>
              <a:rPr lang="ru-RU" sz="3600" b="1" spc="-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spc="-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независимой оценке квалификаций</a:t>
            </a:r>
            <a:endParaRPr lang="ru-RU" sz="3400" b="1" spc="-1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1979719" y="1"/>
            <a:ext cx="7232197" cy="6860275"/>
          </a:xfrm>
          <a:custGeom>
            <a:avLst/>
            <a:gdLst>
              <a:gd name="connsiteX0" fmla="*/ 5486400 w 5527344"/>
              <a:gd name="connsiteY0" fmla="*/ 0 h 5145206"/>
              <a:gd name="connsiteX1" fmla="*/ 0 w 5527344"/>
              <a:gd name="connsiteY1" fmla="*/ 2347415 h 5145206"/>
              <a:gd name="connsiteX2" fmla="*/ 5527344 w 5527344"/>
              <a:gd name="connsiteY2" fmla="*/ 5145206 h 5145206"/>
              <a:gd name="connsiteX3" fmla="*/ 5486400 w 5527344"/>
              <a:gd name="connsiteY3" fmla="*/ 0 h 514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7344" h="5145206">
                <a:moveTo>
                  <a:pt x="5486400" y="0"/>
                </a:moveTo>
                <a:lnTo>
                  <a:pt x="0" y="2347415"/>
                </a:lnTo>
                <a:lnTo>
                  <a:pt x="5527344" y="5145206"/>
                </a:lnTo>
                <a:lnTo>
                  <a:pt x="5486400" y="0"/>
                </a:lnTo>
                <a:close/>
              </a:path>
            </a:pathLst>
          </a:custGeom>
          <a:gradFill flip="none" rotWithShape="1">
            <a:gsLst>
              <a:gs pos="25000">
                <a:schemeClr val="accent1">
                  <a:lumMod val="60000"/>
                  <a:lumOff val="40000"/>
                  <a:alpha val="10000"/>
                </a:schemeClr>
              </a:gs>
              <a:gs pos="0">
                <a:schemeClr val="accent1">
                  <a:lumMod val="75000"/>
                  <a:alpha val="56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5028" y="3789040"/>
            <a:ext cx="4628190" cy="9643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ru-RU" sz="3600" b="1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МАРТЫНЕНКО</a:t>
            </a:r>
          </a:p>
          <a:p>
            <a:pPr algn="ctr">
              <a:lnSpc>
                <a:spcPts val="3400"/>
              </a:lnSpc>
            </a:pPr>
            <a:r>
              <a:rPr lang="ru-RU" sz="3600" b="1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Наталья Сергеевна</a:t>
            </a:r>
            <a:endParaRPr lang="ru-RU" sz="3600" b="1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6361" y="5391450"/>
            <a:ext cx="9164882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800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председателя комитета </a:t>
            </a:r>
            <a:br>
              <a:rPr lang="ru-RU" sz="2800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труду и занятости населения </a:t>
            </a:r>
            <a:br>
              <a:rPr lang="ru-RU" sz="2800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Правительства Хабаровского края</a:t>
            </a:r>
            <a:endParaRPr lang="ru-RU" sz="2800" b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46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" y="4"/>
            <a:ext cx="9143999" cy="7647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64639"/>
            <a:ext cx="8911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ОПРОСА ОРГАНИЗАЦИЙ</a:t>
            </a:r>
            <a:endParaRPr lang="ru-RU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619793"/>
              </p:ext>
            </p:extLst>
          </p:nvPr>
        </p:nvGraphicFramePr>
        <p:xfrm>
          <a:off x="2214552" y="1048539"/>
          <a:ext cx="43115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15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ИНФОРМАЦИЯ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О РЕСПОНДЕНТАХ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851411"/>
                    </a:solidFill>
                  </a:tcPr>
                </a:tc>
              </a:tr>
            </a:tbl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467544" y="2595690"/>
            <a:ext cx="3421331" cy="1931647"/>
            <a:chOff x="124192" y="3469646"/>
            <a:chExt cx="3421331" cy="1931647"/>
          </a:xfrm>
        </p:grpSpPr>
        <p:cxnSp>
          <p:nvCxnSpPr>
            <p:cNvPr id="12" name="Соединительная линия уступом 11"/>
            <p:cNvCxnSpPr/>
            <p:nvPr/>
          </p:nvCxnSpPr>
          <p:spPr>
            <a:xfrm>
              <a:off x="1011092" y="3740559"/>
              <a:ext cx="1438871" cy="216024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1">
                  <a:lumMod val="50000"/>
                  <a:alpha val="8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Соединительная линия уступом 12"/>
            <p:cNvCxnSpPr/>
            <p:nvPr/>
          </p:nvCxnSpPr>
          <p:spPr>
            <a:xfrm>
              <a:off x="2642712" y="4429491"/>
              <a:ext cx="710451" cy="627233"/>
            </a:xfrm>
            <a:prstGeom prst="bentConnector3">
              <a:avLst>
                <a:gd name="adj1" fmla="val 65350"/>
              </a:avLst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" name="Диаграмма 14"/>
            <p:cNvGraphicFramePr/>
            <p:nvPr>
              <p:extLst>
                <p:ext uri="{D42A27DB-BD31-4B8C-83A1-F6EECF244321}">
                  <p14:modId xmlns:p14="http://schemas.microsoft.com/office/powerpoint/2010/main" val="1130294587"/>
                </p:ext>
              </p:extLst>
            </p:nvPr>
          </p:nvGraphicFramePr>
          <p:xfrm>
            <a:off x="845357" y="3469646"/>
            <a:ext cx="2183147" cy="18275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124192" y="4012677"/>
              <a:ext cx="1344111" cy="425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ru-RU" sz="12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Бюджетные организации</a:t>
              </a:r>
              <a:endPara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0944" y="3570378"/>
              <a:ext cx="902811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40,9 </a:t>
              </a:r>
              <a:r>
                <a:rPr lang="ru-R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87625" y="4975535"/>
              <a:ext cx="1289182" cy="425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ru-RU" sz="1200" b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Коммерческие организации</a:t>
              </a:r>
              <a:endPara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42712" y="4975535"/>
              <a:ext cx="902811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50,0 </a:t>
              </a:r>
              <a:r>
                <a:rPr lang="ru-R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74524" y="764704"/>
            <a:ext cx="1650434" cy="98488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ru-RU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респондентов</a:t>
            </a:r>
            <a:endParaRPr lang="ru-RU" sz="5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545" y="1953707"/>
            <a:ext cx="4464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ОРГАНИЗАЦИОННО-ПРАВОВАЯ ФОРМА: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74868" y="1953707"/>
            <a:ext cx="44644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СФЕРА ДЕЯТЕЛЬНОСТИ: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122374" y="2417640"/>
            <a:ext cx="3846787" cy="442298"/>
          </a:xfrm>
          <a:prstGeom prst="rect">
            <a:avLst/>
          </a:prstGeom>
          <a:gradFill flip="none" rotWithShape="1">
            <a:gsLst>
              <a:gs pos="98750">
                <a:schemeClr val="bg1">
                  <a:alpha val="0"/>
                </a:schemeClr>
              </a:gs>
              <a:gs pos="89000">
                <a:schemeClr val="bg1">
                  <a:alpha val="41000"/>
                </a:schemeClr>
              </a:gs>
              <a:gs pos="20000">
                <a:schemeClr val="bg1"/>
              </a:gs>
              <a:gs pos="0">
                <a:schemeClr val="accent2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 rot="10800000" flipH="1">
            <a:off x="4507041" y="2934741"/>
            <a:ext cx="4462120" cy="404005"/>
          </a:xfrm>
          <a:prstGeom prst="rect">
            <a:avLst/>
          </a:prstGeom>
          <a:gradFill flip="none" rotWithShape="1">
            <a:gsLst>
              <a:gs pos="98750">
                <a:schemeClr val="bg1">
                  <a:alpha val="0"/>
                </a:schemeClr>
              </a:gs>
              <a:gs pos="89000">
                <a:schemeClr val="bg1">
                  <a:alpha val="41000"/>
                </a:schemeClr>
              </a:gs>
              <a:gs pos="20000">
                <a:schemeClr val="bg1"/>
              </a:gs>
              <a:gs pos="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507042" y="2934744"/>
            <a:ext cx="825398" cy="4040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507041" y="2407799"/>
            <a:ext cx="825399" cy="4521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43192" y="3001571"/>
            <a:ext cx="3361148" cy="269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Сервис, оказание услуг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43192" y="2477206"/>
            <a:ext cx="26277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105961" y="3978593"/>
            <a:ext cx="3846787" cy="749470"/>
          </a:xfrm>
          <a:prstGeom prst="rect">
            <a:avLst/>
          </a:prstGeom>
          <a:gradFill flip="none" rotWithShape="1">
            <a:gsLst>
              <a:gs pos="98750">
                <a:schemeClr val="bg1">
                  <a:alpha val="0"/>
                </a:schemeClr>
              </a:gs>
              <a:gs pos="89000">
                <a:schemeClr val="bg1">
                  <a:alpha val="41000"/>
                </a:schemeClr>
              </a:gs>
              <a:gs pos="20000">
                <a:schemeClr val="bg1"/>
              </a:gs>
              <a:gs pos="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502230" y="3968752"/>
            <a:ext cx="1217086" cy="4521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796136" y="3968752"/>
            <a:ext cx="3359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300"/>
              </a:lnSpc>
              <a:defRPr sz="16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1600"/>
              </a:lnSpc>
            </a:pPr>
            <a:r>
              <a:rPr lang="ru-RU" dirty="0"/>
              <a:t>Судостроение</a:t>
            </a:r>
            <a:br>
              <a:rPr lang="ru-RU" dirty="0"/>
            </a:br>
            <a:r>
              <a:rPr lang="ru-RU" dirty="0"/>
              <a:t>Физическая культура и спорт</a:t>
            </a:r>
            <a:br>
              <a:rPr lang="ru-RU" dirty="0"/>
            </a:br>
            <a:r>
              <a:rPr lang="ru-RU" dirty="0"/>
              <a:t>Электроэнергетика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5122373" y="3429978"/>
            <a:ext cx="3846787" cy="442298"/>
          </a:xfrm>
          <a:prstGeom prst="rect">
            <a:avLst/>
          </a:prstGeom>
          <a:gradFill flip="none" rotWithShape="1">
            <a:gsLst>
              <a:gs pos="98750">
                <a:schemeClr val="bg1">
                  <a:alpha val="0"/>
                </a:schemeClr>
              </a:gs>
              <a:gs pos="89000">
                <a:schemeClr val="bg1">
                  <a:alpha val="41000"/>
                </a:schemeClr>
              </a:gs>
              <a:gs pos="20000">
                <a:schemeClr val="bg1"/>
              </a:gs>
              <a:gs pos="0">
                <a:schemeClr val="accent2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4507040" y="3420137"/>
            <a:ext cx="825399" cy="4521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43191" y="3489544"/>
            <a:ext cx="26277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-11163" y="4845210"/>
            <a:ext cx="91551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ЧИСЛЕННОСТЬ РАБОТНИКОВ: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 flipH="1">
            <a:off x="647352" y="5521129"/>
            <a:ext cx="7704037" cy="91291"/>
          </a:xfrm>
          <a:prstGeom prst="rect">
            <a:avLst/>
          </a:prstGeom>
          <a:gradFill flip="none" rotWithShape="1">
            <a:gsLst>
              <a:gs pos="36000">
                <a:srgbClr val="EBB8B7"/>
              </a:gs>
              <a:gs pos="98000">
                <a:schemeClr val="accent2">
                  <a:lumMod val="40000"/>
                  <a:lumOff val="60000"/>
                </a:schemeClr>
              </a:gs>
              <a:gs pos="26000">
                <a:schemeClr val="accent2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647355" y="5235729"/>
            <a:ext cx="4677417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101 до 250 (среднее предприятие)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918086" y="5168374"/>
            <a:ext cx="1277485" cy="406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35,0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%</a:t>
            </a:r>
          </a:p>
        </p:txBody>
      </p:sp>
      <p:sp>
        <p:nvSpPr>
          <p:cNvPr id="61" name="Прямоугольник 60"/>
          <p:cNvSpPr/>
          <p:nvPr/>
        </p:nvSpPr>
        <p:spPr>
          <a:xfrm flipH="1">
            <a:off x="655015" y="6023912"/>
            <a:ext cx="7704037" cy="67495"/>
          </a:xfrm>
          <a:prstGeom prst="rect">
            <a:avLst/>
          </a:prstGeom>
          <a:gradFill flip="none" rotWithShape="1">
            <a:gsLst>
              <a:gs pos="36000">
                <a:schemeClr val="accent1">
                  <a:lumMod val="40000"/>
                  <a:lumOff val="60000"/>
                </a:schemeClr>
              </a:gs>
              <a:gs pos="98000">
                <a:schemeClr val="accent1">
                  <a:lumMod val="40000"/>
                  <a:lumOff val="60000"/>
                </a:schemeClr>
              </a:gs>
              <a:gs pos="26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655022" y="5738512"/>
            <a:ext cx="467741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300"/>
              </a:lnSpc>
              <a:defRPr sz="16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от </a:t>
            </a:r>
            <a:r>
              <a:rPr lang="ru-RU" dirty="0" smtClean="0"/>
              <a:t>250 человек (крупное </a:t>
            </a:r>
            <a:r>
              <a:rPr lang="ru-RU" dirty="0"/>
              <a:t>предприятие)</a:t>
            </a:r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6925753" y="5671157"/>
            <a:ext cx="1277485" cy="406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35,0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%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55015" y="6277583"/>
            <a:ext cx="4677417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100 человек (малое, микро предприятие)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 flipH="1">
            <a:off x="659823" y="6503094"/>
            <a:ext cx="7704037" cy="91291"/>
          </a:xfrm>
          <a:prstGeom prst="rect">
            <a:avLst/>
          </a:prstGeom>
          <a:gradFill flip="none" rotWithShape="1">
            <a:gsLst>
              <a:gs pos="36000">
                <a:srgbClr val="EBB8B7"/>
              </a:gs>
              <a:gs pos="98000">
                <a:schemeClr val="accent2">
                  <a:lumMod val="40000"/>
                  <a:lumOff val="60000"/>
                </a:schemeClr>
              </a:gs>
              <a:gs pos="26000">
                <a:schemeClr val="accent2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6927550" y="6178210"/>
            <a:ext cx="1277485" cy="406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30,0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75294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" y="4"/>
            <a:ext cx="9143999" cy="7647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64639"/>
            <a:ext cx="8911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ОПРОСА ОРГАНИЗАЦИЙ</a:t>
            </a:r>
            <a:endParaRPr lang="ru-RU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980728"/>
            <a:ext cx="9289032" cy="279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ИНФОРМИРОВАННОСТЬ О НЕЗАВИСИМОЙ ОЦЕНКЕ КВАЛИФИКАЦИЙ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2542059"/>
            <a:ext cx="1650434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474" y="1988840"/>
            <a:ext cx="1650434" cy="553219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ДА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2542058"/>
            <a:ext cx="1650434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  <a:endParaRPr lang="ru-RU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75856" y="1988839"/>
            <a:ext cx="1650434" cy="553219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НЕТ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017431"/>
              </p:ext>
            </p:extLst>
          </p:nvPr>
        </p:nvGraphicFramePr>
        <p:xfrm>
          <a:off x="228258" y="3501008"/>
          <a:ext cx="4698032" cy="95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803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Информированность о возможности подтверждения квалификации работника путем прохождения профессионального экзамена</a:t>
                      </a:r>
                    </a:p>
                  </a:txBody>
                  <a:tcPr>
                    <a:solidFill>
                      <a:srgbClr val="85141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448464"/>
              </p:ext>
            </p:extLst>
          </p:nvPr>
        </p:nvGraphicFramePr>
        <p:xfrm>
          <a:off x="251520" y="1459337"/>
          <a:ext cx="4680520" cy="52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Наличие опыта применения профессиональных стандартов</a:t>
                      </a:r>
                    </a:p>
                  </a:txBody>
                  <a:tcPr>
                    <a:solidFill>
                      <a:srgbClr val="851411"/>
                    </a:solidFill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48474" y="5085184"/>
            <a:ext cx="1650434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5428" y="4531965"/>
            <a:ext cx="1650434" cy="553219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ДА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2810" y="5085183"/>
            <a:ext cx="1650434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72810" y="4531964"/>
            <a:ext cx="1650434" cy="553219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НЕТ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5" t="28043" r="12574" b="31715"/>
          <a:stretch/>
        </p:blipFill>
        <p:spPr bwMode="auto">
          <a:xfrm>
            <a:off x="5252470" y="1484784"/>
            <a:ext cx="3629026" cy="176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252470" y="3663077"/>
            <a:ext cx="374441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"ОНЛАЙН ЭКЗАМЕН"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48064" y="4546275"/>
            <a:ext cx="1446237" cy="813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40</a:t>
            </a:r>
            <a:r>
              <a:rPr lang="ru-RU" sz="900" dirty="0" smtClean="0"/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%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респондентов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8224" y="4539861"/>
            <a:ext cx="24304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никогда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НЕ СЛЫШАЛИ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 такой платформе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30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" y="4"/>
            <a:ext cx="9143999" cy="7647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64639"/>
            <a:ext cx="8911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ОПРОСА ОРГАНИЗАЦИЙ</a:t>
            </a:r>
            <a:endParaRPr lang="ru-RU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980728"/>
            <a:ext cx="9289032" cy="279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ИНФОРМИРОВАННОСТЬ О НЕЗАВИСИМОЙ ОЦЕНКЕ КВАЛИФИКАЦИЙ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2708920"/>
            <a:ext cx="1650434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474" y="2155701"/>
            <a:ext cx="1650434" cy="553219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ДА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2708919"/>
            <a:ext cx="1650434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  <a:endParaRPr lang="ru-RU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75856" y="2155700"/>
            <a:ext cx="1650434" cy="553219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НЕТ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168808"/>
              </p:ext>
            </p:extLst>
          </p:nvPr>
        </p:nvGraphicFramePr>
        <p:xfrm>
          <a:off x="251520" y="1459337"/>
          <a:ext cx="4680520" cy="739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Информированность о центрах оценки квалификаций и экзаменационных площадках края</a:t>
                      </a:r>
                    </a:p>
                  </a:txBody>
                  <a:tcPr>
                    <a:solidFill>
                      <a:srgbClr val="851411"/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45770" y="4966615"/>
            <a:ext cx="1650434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2724" y="4413396"/>
            <a:ext cx="1650434" cy="553219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ДА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95382"/>
              </p:ext>
            </p:extLst>
          </p:nvPr>
        </p:nvGraphicFramePr>
        <p:xfrm>
          <a:off x="245770" y="3717032"/>
          <a:ext cx="4680520" cy="739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Готовность оплатить работнику (соискателю) прохождение профессионального экзамена</a:t>
                      </a:r>
                    </a:p>
                  </a:txBody>
                  <a:tcPr>
                    <a:solidFill>
                      <a:srgbClr val="851411"/>
                    </a:solidFill>
                  </a:tcPr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862665" y="4153460"/>
            <a:ext cx="2664296" cy="813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80</a:t>
            </a:r>
            <a:r>
              <a:rPr lang="ru-RU" sz="900" dirty="0" smtClean="0"/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%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респондентов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45624" y="5039712"/>
            <a:ext cx="389837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2100"/>
              </a:lnSpc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считают, что подтверждение квалификации –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ЗАДАЧА РАБОТНИКА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896204" y="4966614"/>
            <a:ext cx="3030086" cy="1414714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юрист, бухгалтер, </a:t>
            </a:r>
          </a:p>
          <a:p>
            <a:pPr>
              <a:lnSpc>
                <a:spcPts val="1600"/>
              </a:lnSpc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специалист по кадрам, </a:t>
            </a:r>
            <a:b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инженер по охране труда, </a:t>
            </a:r>
            <a:b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сварщик,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лифтер,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600"/>
              </a:lnSpc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мастер производственного обучения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8217" r="23960" b="7185"/>
          <a:stretch/>
        </p:blipFill>
        <p:spPr bwMode="auto">
          <a:xfrm>
            <a:off x="5368486" y="1389098"/>
            <a:ext cx="3595090" cy="2639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921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104600987"/>
              </p:ext>
            </p:extLst>
          </p:nvPr>
        </p:nvGraphicFramePr>
        <p:xfrm>
          <a:off x="2906128" y="1935427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7" name="Соединительная линия уступом 16"/>
          <p:cNvCxnSpPr/>
          <p:nvPr/>
        </p:nvCxnSpPr>
        <p:spPr>
          <a:xfrm rot="5400000">
            <a:off x="1395952" y="3233625"/>
            <a:ext cx="767223" cy="58334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" y="4"/>
            <a:ext cx="9143999" cy="7647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64639"/>
            <a:ext cx="8911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ОПРОСА СОИСКАТЕЛЕЙ</a:t>
            </a:r>
            <a:endParaRPr lang="ru-RU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524" y="764704"/>
            <a:ext cx="1650434" cy="98488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387</a:t>
            </a:r>
            <a:endParaRPr lang="ru-RU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респондентов</a:t>
            </a:r>
            <a:endParaRPr lang="ru-RU" sz="5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88871"/>
              </p:ext>
            </p:extLst>
          </p:nvPr>
        </p:nvGraphicFramePr>
        <p:xfrm>
          <a:off x="2214552" y="1048539"/>
          <a:ext cx="43115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15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ИНФОРМАЦИЯ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О РЕСПОНДЕНТАХ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851411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84823" y="1953706"/>
            <a:ext cx="3655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ВОЗРАСТ: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84823" y="2164740"/>
            <a:ext cx="3309050" cy="1953894"/>
            <a:chOff x="384823" y="2385776"/>
            <a:chExt cx="3309050" cy="1953894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384823" y="2385776"/>
              <a:ext cx="3309050" cy="1953894"/>
              <a:chOff x="44113" y="3469646"/>
              <a:chExt cx="3309050" cy="1953894"/>
            </a:xfrm>
          </p:grpSpPr>
          <p:cxnSp>
            <p:nvCxnSpPr>
              <p:cNvPr id="10" name="Соединительная линия уступом 9"/>
              <p:cNvCxnSpPr/>
              <p:nvPr/>
            </p:nvCxnSpPr>
            <p:spPr>
              <a:xfrm>
                <a:off x="1011092" y="3740559"/>
                <a:ext cx="1438871" cy="216024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chemeClr val="accent1">
                    <a:lumMod val="50000"/>
                    <a:alpha val="8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Соединительная линия уступом 10"/>
              <p:cNvCxnSpPr/>
              <p:nvPr/>
            </p:nvCxnSpPr>
            <p:spPr>
              <a:xfrm>
                <a:off x="2642712" y="4429491"/>
                <a:ext cx="710451" cy="627233"/>
              </a:xfrm>
              <a:prstGeom prst="bentConnector3">
                <a:avLst>
                  <a:gd name="adj1" fmla="val 65350"/>
                </a:avLst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9" name="Диаграмма 8"/>
              <p:cNvGraphicFramePr/>
              <p:nvPr>
                <p:extLst>
                  <p:ext uri="{D42A27DB-BD31-4B8C-83A1-F6EECF244321}">
                    <p14:modId xmlns:p14="http://schemas.microsoft.com/office/powerpoint/2010/main" val="735662045"/>
                  </p:ext>
                </p:extLst>
              </p:nvPr>
            </p:nvGraphicFramePr>
            <p:xfrm>
              <a:off x="845357" y="3469646"/>
              <a:ext cx="2183147" cy="182759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2" name="TextBox 11"/>
              <p:cNvSpPr txBox="1"/>
              <p:nvPr/>
            </p:nvSpPr>
            <p:spPr>
              <a:xfrm>
                <a:off x="44113" y="4003364"/>
                <a:ext cx="1344111" cy="430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300"/>
                  </a:lnSpc>
                </a:pPr>
                <a:r>
                  <a:rPr lang="ru-RU" sz="1600" b="1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25 лет </a:t>
                </a:r>
                <a:br>
                  <a:rPr lang="ru-RU" sz="1600" b="1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600" b="1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 моложе</a:t>
                </a:r>
                <a:endParaRPr lang="ru-RU" sz="16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60944" y="3570378"/>
                <a:ext cx="710451" cy="36933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14 </a:t>
                </a:r>
                <a:r>
                  <a:rPr lang="ru-RU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907764" y="4992781"/>
                <a:ext cx="734947" cy="430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300"/>
                  </a:lnSpc>
                </a:pPr>
                <a:r>
                  <a:rPr lang="ru-RU" sz="1600" b="1" dirty="0" smtClean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26-45 лет</a:t>
                </a:r>
                <a:endParaRPr lang="ru-RU" sz="1600" b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642712" y="4975535"/>
                <a:ext cx="710451" cy="3693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60 </a:t>
                </a:r>
                <a:r>
                  <a:rPr lang="ru-RU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24684" y="3908911"/>
              <a:ext cx="734947" cy="430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ru-RU" sz="1600" b="1" dirty="0" smtClean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46-60</a:t>
              </a:r>
              <a:r>
                <a:rPr lang="ru-RU" sz="1600" b="1" dirty="0" smtClean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лет</a:t>
              </a:r>
              <a:endPara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59632" y="3908911"/>
              <a:ext cx="710451" cy="36933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 </a:t>
              </a:r>
              <a:r>
                <a:rPr lang="ru-R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574868" y="1953707"/>
            <a:ext cx="44644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ПОЛ: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20162" y="2276871"/>
            <a:ext cx="3846787" cy="442298"/>
          </a:xfrm>
          <a:prstGeom prst="rect">
            <a:avLst/>
          </a:prstGeom>
          <a:gradFill flip="none" rotWithShape="1">
            <a:gsLst>
              <a:gs pos="98750">
                <a:schemeClr val="bg1">
                  <a:alpha val="0"/>
                </a:schemeClr>
              </a:gs>
              <a:gs pos="89000">
                <a:schemeClr val="bg1">
                  <a:alpha val="41000"/>
                </a:schemeClr>
              </a:gs>
              <a:gs pos="20000">
                <a:schemeClr val="bg1"/>
              </a:gs>
              <a:gs pos="0">
                <a:schemeClr val="accent2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10800000" flipH="1">
            <a:off x="4504829" y="2793972"/>
            <a:ext cx="4462120" cy="404005"/>
          </a:xfrm>
          <a:prstGeom prst="rect">
            <a:avLst/>
          </a:prstGeom>
          <a:gradFill flip="none" rotWithShape="1">
            <a:gsLst>
              <a:gs pos="98750">
                <a:schemeClr val="bg1">
                  <a:alpha val="0"/>
                </a:schemeClr>
              </a:gs>
              <a:gs pos="89000">
                <a:schemeClr val="bg1">
                  <a:alpha val="41000"/>
                </a:schemeClr>
              </a:gs>
              <a:gs pos="20000">
                <a:schemeClr val="bg1"/>
              </a:gs>
              <a:gs pos="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504830" y="2793975"/>
            <a:ext cx="825398" cy="4040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504829" y="2267030"/>
            <a:ext cx="825399" cy="4521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40980" y="2860802"/>
            <a:ext cx="3361148" cy="269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Мужской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40980" y="2336437"/>
            <a:ext cx="26277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Женский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04830" y="3605355"/>
            <a:ext cx="44621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ОБРАЗОВАНИЕ: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9724379">
            <a:off x="4577482" y="5937111"/>
            <a:ext cx="1018217" cy="338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Высшее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19724379">
            <a:off x="5051207" y="6059998"/>
            <a:ext cx="1337526" cy="2378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Училище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19724379">
            <a:off x="5625875" y="6072074"/>
            <a:ext cx="1375276" cy="206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Техникум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 rot="19724379">
            <a:off x="6253636" y="6126359"/>
            <a:ext cx="1295033" cy="217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11 классов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 rot="19724379">
            <a:off x="6839011" y="6053423"/>
            <a:ext cx="1336327" cy="324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 классов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86587" y="4230766"/>
            <a:ext cx="666765" cy="370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800" dirty="0" smtClean="0"/>
              <a:t>27</a:t>
            </a:r>
            <a:r>
              <a:rPr lang="ru-RU" sz="800" dirty="0" smtClean="0"/>
              <a:t> </a:t>
            </a:r>
            <a:r>
              <a:rPr lang="ru-RU" sz="1400" dirty="0"/>
              <a:t>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885087" y="4522440"/>
            <a:ext cx="666765" cy="370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800" dirty="0" smtClean="0"/>
              <a:t>22</a:t>
            </a:r>
            <a:r>
              <a:rPr lang="ru-RU" sz="800" dirty="0" smtClean="0"/>
              <a:t> </a:t>
            </a:r>
            <a:r>
              <a:rPr lang="ru-RU" sz="1400" dirty="0"/>
              <a:t>%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02506" y="4753874"/>
            <a:ext cx="666765" cy="370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800" dirty="0" smtClean="0"/>
              <a:t>21</a:t>
            </a:r>
            <a:r>
              <a:rPr lang="ru-RU" sz="800" dirty="0" smtClean="0"/>
              <a:t> </a:t>
            </a:r>
            <a:r>
              <a:rPr lang="ru-RU" sz="1400" dirty="0"/>
              <a:t>%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946968" y="4939228"/>
            <a:ext cx="666765" cy="370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800" dirty="0" smtClean="0"/>
              <a:t>17</a:t>
            </a:r>
            <a:r>
              <a:rPr lang="ru-RU" sz="800" dirty="0" smtClean="0"/>
              <a:t> </a:t>
            </a:r>
            <a:r>
              <a:rPr lang="ru-RU" sz="1400" dirty="0"/>
              <a:t>%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511050" y="5267590"/>
            <a:ext cx="666765" cy="370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800" dirty="0" smtClean="0"/>
              <a:t>13</a:t>
            </a:r>
            <a:r>
              <a:rPr lang="ru-RU" sz="800" dirty="0" smtClean="0"/>
              <a:t> </a:t>
            </a:r>
            <a:r>
              <a:rPr lang="ru-RU" sz="1400" dirty="0"/>
              <a:t>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9246" y="4417020"/>
            <a:ext cx="38007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СТАЖ РАБОТЫ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92157" y="4893704"/>
            <a:ext cx="3148602" cy="340597"/>
          </a:xfrm>
          <a:prstGeom prst="rect">
            <a:avLst/>
          </a:prstGeom>
          <a:gradFill flip="none" rotWithShape="1">
            <a:gsLst>
              <a:gs pos="98750">
                <a:schemeClr val="bg1">
                  <a:alpha val="0"/>
                </a:schemeClr>
              </a:gs>
              <a:gs pos="89000">
                <a:schemeClr val="bg1">
                  <a:alpha val="41000"/>
                </a:schemeClr>
              </a:gs>
              <a:gs pos="20000">
                <a:schemeClr val="bg1"/>
              </a:gs>
              <a:gs pos="0">
                <a:schemeClr val="accent2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 rot="10800000" flipH="1">
            <a:off x="276822" y="5311031"/>
            <a:ext cx="3763936" cy="307069"/>
          </a:xfrm>
          <a:prstGeom prst="rect">
            <a:avLst/>
          </a:prstGeom>
          <a:gradFill flip="none" rotWithShape="1">
            <a:gsLst>
              <a:gs pos="98750">
                <a:schemeClr val="bg1">
                  <a:alpha val="0"/>
                </a:schemeClr>
              </a:gs>
              <a:gs pos="89000">
                <a:schemeClr val="bg1">
                  <a:alpha val="41000"/>
                </a:schemeClr>
              </a:gs>
              <a:gs pos="20000">
                <a:schemeClr val="bg1"/>
              </a:gs>
              <a:gs pos="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39246" y="5313764"/>
            <a:ext cx="818997" cy="3043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39245" y="4893704"/>
            <a:ext cx="818998" cy="34059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02055" y="5333908"/>
            <a:ext cx="2602799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5 до 10 лет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02055" y="4915456"/>
            <a:ext cx="26277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10 лет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37100" y="5697522"/>
            <a:ext cx="3303658" cy="340597"/>
          </a:xfrm>
          <a:prstGeom prst="rect">
            <a:avLst/>
          </a:prstGeom>
          <a:gradFill flip="none" rotWithShape="1">
            <a:gsLst>
              <a:gs pos="98750">
                <a:schemeClr val="bg1">
                  <a:alpha val="0"/>
                </a:schemeClr>
              </a:gs>
              <a:gs pos="89000">
                <a:schemeClr val="bg1">
                  <a:alpha val="41000"/>
                </a:schemeClr>
              </a:gs>
              <a:gs pos="20000">
                <a:schemeClr val="bg1"/>
              </a:gs>
              <a:gs pos="0">
                <a:schemeClr val="accent2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1273228" y="5697522"/>
            <a:ext cx="26277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 года до 5 лет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39246" y="5697522"/>
            <a:ext cx="818998" cy="34059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 rot="10800000" flipH="1">
            <a:off x="448871" y="6110434"/>
            <a:ext cx="3591888" cy="285985"/>
          </a:xfrm>
          <a:prstGeom prst="rect">
            <a:avLst/>
          </a:prstGeom>
          <a:gradFill flip="none" rotWithShape="1">
            <a:gsLst>
              <a:gs pos="98750">
                <a:schemeClr val="bg1">
                  <a:alpha val="0"/>
                </a:schemeClr>
              </a:gs>
              <a:gs pos="89000">
                <a:schemeClr val="bg1">
                  <a:alpha val="41000"/>
                </a:schemeClr>
              </a:gs>
              <a:gs pos="20000">
                <a:schemeClr val="bg1"/>
              </a:gs>
              <a:gs pos="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27601" y="6092084"/>
            <a:ext cx="818997" cy="3043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302055" y="6112228"/>
            <a:ext cx="3361148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года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976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" y="4"/>
            <a:ext cx="9143999" cy="7647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64639"/>
            <a:ext cx="8911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ОПРОСА СОИСКАТЕЛЕЙ</a:t>
            </a:r>
            <a:endParaRPr lang="ru-RU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1120510"/>
            <a:ext cx="9289032" cy="279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ИНФОРМИРОВАННОСТЬ О НЕЗАВИСИМОЙ ОЦЕНКЕ КВАЛИФИКАЦИЙ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4488" y="2918151"/>
            <a:ext cx="1650434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1442" y="2364932"/>
            <a:ext cx="1650434" cy="553219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ДА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8824" y="2918150"/>
            <a:ext cx="1650434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  <a:endParaRPr lang="ru-RU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88824" y="2364931"/>
            <a:ext cx="1650434" cy="553219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НЕТ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887925"/>
              </p:ext>
            </p:extLst>
          </p:nvPr>
        </p:nvGraphicFramePr>
        <p:xfrm>
          <a:off x="261442" y="1661375"/>
          <a:ext cx="4680520" cy="739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Информированность о возможности подтверждения квалификации путем прохождения профессионального экзамена</a:t>
                      </a:r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851411"/>
                    </a:solidFill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48474" y="5110882"/>
            <a:ext cx="1650434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5428" y="4579311"/>
            <a:ext cx="1650434" cy="553219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ДА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2810" y="5110881"/>
            <a:ext cx="1650434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72810" y="4557662"/>
            <a:ext cx="1650434" cy="553219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НЕТ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5" t="28043" r="12574" b="31715"/>
          <a:stretch/>
        </p:blipFill>
        <p:spPr bwMode="auto">
          <a:xfrm>
            <a:off x="5252470" y="1761391"/>
            <a:ext cx="3629026" cy="176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252470" y="3939684"/>
            <a:ext cx="374441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"ОНЛАЙН ЭКЗАМЕН"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48064" y="4822882"/>
            <a:ext cx="1584176" cy="813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68</a:t>
            </a:r>
            <a:r>
              <a:rPr lang="ru-RU" sz="900" dirty="0" smtClean="0"/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%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респондентов</a:t>
            </a: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09506" y="4855921"/>
            <a:ext cx="24304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никогда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НЕ СЛЫШАЛИ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 такой платформе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43800"/>
              </p:ext>
            </p:extLst>
          </p:nvPr>
        </p:nvGraphicFramePr>
        <p:xfrm>
          <a:off x="228258" y="3921631"/>
          <a:ext cx="4698032" cy="739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8032"/>
              </a:tblGrid>
              <a:tr h="595124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Информированность о центрах оценки квалификаций и экзаменационных площадках края</a:t>
                      </a:r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85141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655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" y="4"/>
            <a:ext cx="9143999" cy="7647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64639"/>
            <a:ext cx="8911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ОПРОСА СОИСКАТЕЛЕЙ</a:t>
            </a:r>
            <a:endParaRPr lang="ru-RU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6512" y="1120510"/>
            <a:ext cx="9289032" cy="279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ИНФОРМИРОВАННОСТЬ О НЕЗАВИСИМОЙ ОЦЕНКЕ КВАЛИФИКАЦИЙ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1809153"/>
            <a:ext cx="1787232" cy="11695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респондентов</a:t>
            </a:r>
            <a:endParaRPr lang="ru-RU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4997" y="1732210"/>
            <a:ext cx="6584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Готовы пройти </a:t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ЭКЗАМЕН </a:t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соответствие квалификации требованиям профессионального стандарта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16303" y="3789040"/>
            <a:ext cx="1787232" cy="11695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респондентов</a:t>
            </a:r>
            <a:endParaRPr lang="ru-RU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51181" y="5339328"/>
            <a:ext cx="4712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ПОЛНОЙ КОМПЕНСАЦИИ </a:t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стоимости 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800" y="3200093"/>
            <a:ext cx="59766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при условии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" t="6234" r="2515" b="6417"/>
          <a:stretch/>
        </p:blipFill>
        <p:spPr bwMode="auto">
          <a:xfrm>
            <a:off x="107504" y="3707040"/>
            <a:ext cx="491570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218828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</TotalTime>
  <Words>308</Words>
  <Application>Microsoft Office PowerPoint</Application>
  <PresentationFormat>Экран (4:3)</PresentationFormat>
  <Paragraphs>117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Нуйкина О.В.</dc:creator>
  <cp:lastModifiedBy>Нуйкина О.В.</cp:lastModifiedBy>
  <cp:revision>186</cp:revision>
  <cp:lastPrinted>2021-06-07T07:32:07Z</cp:lastPrinted>
  <dcterms:created xsi:type="dcterms:W3CDTF">2021-05-12T01:13:55Z</dcterms:created>
  <dcterms:modified xsi:type="dcterms:W3CDTF">2021-06-17T08:35:28Z</dcterms:modified>
</cp:coreProperties>
</file>